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4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2"/>
  </p:notesMasterIdLst>
  <p:handoutMasterIdLst>
    <p:handoutMasterId r:id="rId13"/>
  </p:handoutMasterIdLst>
  <p:sldIdLst>
    <p:sldId id="462" r:id="rId9"/>
    <p:sldId id="458" r:id="rId10"/>
    <p:sldId id="459" r:id="rId11"/>
  </p:sldIdLst>
  <p:sldSz cx="12192000" cy="6858000"/>
  <p:notesSz cx="9775825" cy="6645275"/>
  <p:custDataLst>
    <p:tags r:id="rId14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 autoAdjust="0"/>
    <p:restoredTop sz="96291"/>
  </p:normalViewPr>
  <p:slideViewPr>
    <p:cSldViewPr snapToGrid="0">
      <p:cViewPr varScale="1">
        <p:scale>
          <a:sx n="116" d="100"/>
          <a:sy n="116" d="100"/>
        </p:scale>
        <p:origin x="138" y="342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133626" y="4223319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599576" y="461564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40098" y="4475552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70972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88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D661-A3FA-2146-BDA5-E01069C2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86FE6-211F-CF44-994A-B40A62D92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95436-5215-6E4A-B771-A7A0D75C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EEEC3-C250-0044-87C3-117CEB2A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4D3DD-C55A-BA49-A794-6D5516AD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7347C-8385-D947-BFC2-1B525A785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799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slideLayout" Target="../slideLayouts/slideLayout86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26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63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49.xml"/><Relationship Id="rId29" Type="http://schemas.openxmlformats.org/officeDocument/2006/relationships/slideLayout" Target="../slideLayouts/slideLayout158.xml"/><Relationship Id="rId41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53.xml"/><Relationship Id="rId32" Type="http://schemas.openxmlformats.org/officeDocument/2006/relationships/slideLayout" Target="../slideLayouts/slideLayout161.xml"/><Relationship Id="rId37" Type="http://schemas.openxmlformats.org/officeDocument/2006/relationships/slideLayout" Target="../slideLayouts/slideLayout166.xml"/><Relationship Id="rId40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7.xml"/><Relationship Id="rId36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31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51.xml"/><Relationship Id="rId27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64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5" Type="http://schemas.openxmlformats.org/officeDocument/2006/relationships/slideLayout" Target="../slideLayouts/slideLayout154.xml"/><Relationship Id="rId33" Type="http://schemas.openxmlformats.org/officeDocument/2006/relationships/slideLayout" Target="../slideLayouts/slideLayout162.xml"/><Relationship Id="rId38" Type="http://schemas.openxmlformats.org/officeDocument/2006/relationships/slideLayout" Target="../slideLayouts/slideLayout1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443" r:id="rId3"/>
    <p:sldLayoutId id="2147484373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59" r:id="rId22"/>
    <p:sldLayoutId id="2147484360" r:id="rId23"/>
    <p:sldLayoutId id="2147484361" r:id="rId24"/>
    <p:sldLayoutId id="2147484362" r:id="rId25"/>
    <p:sldLayoutId id="2147484363" r:id="rId26"/>
    <p:sldLayoutId id="2147484364" r:id="rId27"/>
    <p:sldLayoutId id="2147484365" r:id="rId28"/>
    <p:sldLayoutId id="2147484366" r:id="rId29"/>
    <p:sldLayoutId id="2147484367" r:id="rId30"/>
    <p:sldLayoutId id="2147484368" r:id="rId31"/>
    <p:sldLayoutId id="2147484369" r:id="rId32"/>
    <p:sldLayoutId id="2147484370" r:id="rId33"/>
    <p:sldLayoutId id="2147484371" r:id="rId34"/>
    <p:sldLayoutId id="2147484377" r:id="rId35"/>
    <p:sldLayoutId id="2147484445" r:id="rId36"/>
    <p:sldLayoutId id="2147484378" r:id="rId37"/>
    <p:sldLayoutId id="2147483939" r:id="rId38"/>
    <p:sldLayoutId id="2147483940" r:id="rId39"/>
    <p:sldLayoutId id="2147483941" r:id="rId40"/>
    <p:sldLayoutId id="2147483942" r:id="rId41"/>
    <p:sldLayoutId id="2147484374" r:id="rId42"/>
    <p:sldLayoutId id="2147484444" r:id="rId43"/>
    <p:sldLayoutId id="2147484375" r:id="rId44"/>
    <p:sldLayoutId id="2147484442" r:id="rId45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7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AWS Compute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F63F6-5540-4CE3-864A-033B9056A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 Compute Cloud (EC2)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130D9-C98A-44B2-8290-0296A0741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37347C-8385-D947-BFC2-1B525A785C68}" type="slidenum">
              <a:rPr lang="en-US" smtClean="0"/>
              <a:t>2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11C0F6-E334-4D70-B71A-75DFB3B927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Amazon EC2 is the </a:t>
            </a:r>
            <a:r>
              <a:rPr lang="en-US" sz="1800" b="1" dirty="0"/>
              <a:t>default compute </a:t>
            </a:r>
            <a:r>
              <a:rPr lang="en-US" sz="1800" dirty="0"/>
              <a:t>type that is available on AWS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It is similar to any </a:t>
            </a:r>
            <a:r>
              <a:rPr lang="en-US" sz="1800" b="1" dirty="0"/>
              <a:t>server</a:t>
            </a:r>
            <a:r>
              <a:rPr lang="en-US" sz="1800" dirty="0"/>
              <a:t> and is available on the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Any kind of </a:t>
            </a:r>
            <a:r>
              <a:rPr lang="en-US" sz="1800" b="1" dirty="0"/>
              <a:t>workload</a:t>
            </a:r>
            <a:r>
              <a:rPr lang="en-US" sz="1800" dirty="0"/>
              <a:t> that runs on an on-premises server can run on AWS EC2</a:t>
            </a:r>
          </a:p>
          <a:p>
            <a:pPr marL="522896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E.g., Websites, Databases, Any software as a service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</a:t>
            </a:r>
            <a:r>
              <a:rPr lang="en-US" dirty="0"/>
              <a:t>are many </a:t>
            </a:r>
            <a:r>
              <a:rPr lang="en-US" sz="1800" b="1" dirty="0"/>
              <a:t>server types </a:t>
            </a:r>
            <a:r>
              <a:rPr lang="en-US" sz="1800" dirty="0"/>
              <a:t>and </a:t>
            </a:r>
            <a:r>
              <a:rPr lang="en-US" sz="1800" b="1" dirty="0"/>
              <a:t>purchasing</a:t>
            </a:r>
            <a:r>
              <a:rPr lang="en-US" sz="1800" dirty="0"/>
              <a:t>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EC2 instances</a:t>
            </a:r>
            <a:r>
              <a:rPr lang="en-US" sz="1800" dirty="0"/>
              <a:t> are </a:t>
            </a:r>
            <a:r>
              <a:rPr lang="en-US" sz="1800" b="1" dirty="0"/>
              <a:t>resizable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Hundreds to thousands of servers can be </a:t>
            </a:r>
            <a:r>
              <a:rPr lang="en-US" sz="1800" b="1" dirty="0"/>
              <a:t>configured</a:t>
            </a:r>
            <a:r>
              <a:rPr lang="en-US" sz="1800" dirty="0"/>
              <a:t> and made to </a:t>
            </a:r>
            <a:r>
              <a:rPr lang="en-US" sz="1800" b="1" dirty="0"/>
              <a:t>run in minutes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33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E2D52-C868-4534-9866-02673797AA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EC2 instances can be as small as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b="1" dirty="0"/>
              <a:t>vCPU</a:t>
            </a:r>
            <a:r>
              <a:rPr lang="en-US" dirty="0"/>
              <a:t> and </a:t>
            </a:r>
            <a:r>
              <a:rPr lang="en-US" b="1" dirty="0"/>
              <a:t>half a GB </a:t>
            </a:r>
            <a:r>
              <a:rPr lang="en-US" dirty="0"/>
              <a:t>of </a:t>
            </a:r>
            <a:r>
              <a:rPr lang="en-US" b="1" dirty="0"/>
              <a:t>RAM</a:t>
            </a:r>
            <a:r>
              <a:rPr lang="en-US" dirty="0"/>
              <a:t> to </a:t>
            </a:r>
            <a:r>
              <a:rPr lang="en-US" b="1" dirty="0"/>
              <a:t>256 core CPUs </a:t>
            </a:r>
            <a:r>
              <a:rPr lang="en-US" dirty="0"/>
              <a:t>and around </a:t>
            </a:r>
            <a:r>
              <a:rPr lang="en-US" b="1" dirty="0"/>
              <a:t>6400 GBs </a:t>
            </a:r>
            <a:r>
              <a:rPr lang="en-US" dirty="0"/>
              <a:t>of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type of servers are similar to the </a:t>
            </a:r>
            <a:r>
              <a:rPr lang="en-US" b="1" dirty="0"/>
              <a:t>virtual machines </a:t>
            </a:r>
            <a:r>
              <a:rPr lang="en-US" dirty="0"/>
              <a:t>used on-premises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instances run in their </a:t>
            </a:r>
            <a:r>
              <a:rPr lang="en-US" b="1" dirty="0"/>
              <a:t>isolated </a:t>
            </a:r>
            <a:r>
              <a:rPr lang="en-US" b="1" dirty="0" err="1"/>
              <a:t>virtualised</a:t>
            </a:r>
            <a:r>
              <a:rPr lang="en-US" b="1" dirty="0"/>
              <a:t> environment </a:t>
            </a:r>
            <a:r>
              <a:rPr lang="en-US" dirty="0"/>
              <a:t>without knowledge of one another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uses </a:t>
            </a:r>
            <a:r>
              <a:rPr lang="en-US" b="1" dirty="0"/>
              <a:t>Xen hypervisor </a:t>
            </a:r>
            <a:r>
              <a:rPr lang="en-US" dirty="0"/>
              <a:t>for most of the servers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types of </a:t>
            </a:r>
            <a:r>
              <a:rPr lang="en-US" b="1" dirty="0" err="1"/>
              <a:t>virtualisations</a:t>
            </a:r>
            <a:r>
              <a:rPr lang="en-US" dirty="0"/>
              <a:t> are supported: </a:t>
            </a:r>
            <a:r>
              <a:rPr lang="en-US" b="1" dirty="0"/>
              <a:t>HVM &amp; Paravirtual</a:t>
            </a:r>
            <a:r>
              <a:rPr lang="en-US" dirty="0"/>
              <a:t>. Mostly HVM is used nowadays, as it is almost as good as a physical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servers use </a:t>
            </a:r>
            <a:r>
              <a:rPr lang="en-US" b="1" dirty="0"/>
              <a:t>Intel Xeon platform</a:t>
            </a:r>
            <a:r>
              <a:rPr lang="en-US" dirty="0"/>
              <a:t>, </a:t>
            </a:r>
            <a:r>
              <a:rPr lang="en-US" b="1" dirty="0"/>
              <a:t>AMD and ARM </a:t>
            </a:r>
            <a:r>
              <a:rPr lang="en-US" dirty="0"/>
              <a:t>options are also available for few instance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cloud provides </a:t>
            </a:r>
            <a:r>
              <a:rPr lang="en-US" b="1" dirty="0"/>
              <a:t>MAC</a:t>
            </a:r>
            <a:r>
              <a:rPr lang="en-US" dirty="0"/>
              <a:t> EC2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59B3D-DDBA-49E6-97A5-4A0415DF5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37347C-8385-D947-BFC2-1B525A785C68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EC2 Features</a:t>
            </a:r>
          </a:p>
        </p:txBody>
      </p:sp>
    </p:spTree>
    <p:extLst>
      <p:ext uri="{BB962C8B-B14F-4D97-AF65-F5344CB8AC3E}">
        <p14:creationId xmlns:p14="http://schemas.microsoft.com/office/powerpoint/2010/main" val="3362686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508EE892-5D0E-414E-A686-C242E5B9D1CF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508EE892-5D0E-414E-A686-C242E5B9D1CF" xsi:nil="true"/>
    <IsBuildFile xmlns="508EE892-5D0E-414E-A686-C242E5B9D1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1281E8C2684639468ECFF5841CA2D984" ma:contentTypeVersion="0" ma:contentTypeDescription="Base content type which represents courseware documents" ma:contentTypeScope="" ma:versionID="681b694551de6b7e08b777d7525b4a8c">
  <xsd:schema xmlns:xsd="http://www.w3.org/2001/XMLSchema" xmlns:xs="http://www.w3.org/2001/XMLSchema" xmlns:p="http://schemas.microsoft.com/office/2006/metadata/properties" xmlns:ns2="508EE892-5D0E-414E-A686-C242E5B9D1CF" targetNamespace="http://schemas.microsoft.com/office/2006/metadata/properties" ma:root="true" ma:fieldsID="103e178a39ba8e0e621ce46ecca5df95" ns2:_="">
    <xsd:import namespace="508EE892-5D0E-414E-A686-C242E5B9D1CF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8EE892-5D0E-414E-A686-C242E5B9D1CF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508EE892-5D0E-414E-A686-C242E5B9D1C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D3017E-0422-46BD-87E5-19AE7C27E1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8EE892-5D0E-414E-A686-C242E5B9D1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3606</TotalTime>
  <Words>204</Words>
  <Application>Microsoft Office PowerPoint</Application>
  <PresentationFormat>Widescreen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Courier New</vt:lpstr>
      <vt:lpstr>Montserrat</vt:lpstr>
      <vt:lpstr>Montserrat Black</vt:lpstr>
      <vt:lpstr>Master_Primary_Colors</vt:lpstr>
      <vt:lpstr>Master_Red_and_Purple</vt:lpstr>
      <vt:lpstr>Master_Yellow_and_Orange</vt:lpstr>
      <vt:lpstr>Master_Blue</vt:lpstr>
      <vt:lpstr>Master_Neutral</vt:lpstr>
      <vt:lpstr>AWS Compute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Vaishali;Martin Berends</dc:creator>
  <cp:keywords/>
  <dc:description/>
  <cp:lastModifiedBy>Elder, Reece</cp:lastModifiedBy>
  <cp:revision>77</cp:revision>
  <cp:lastPrinted>2019-07-03T09:46:41Z</cp:lastPrinted>
  <dcterms:created xsi:type="dcterms:W3CDTF">2019-09-05T08:17:12Z</dcterms:created>
  <dcterms:modified xsi:type="dcterms:W3CDTF">2022-09-07T09:56:31Z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0x010100F0967B7CEE8D417F966757887D9466FB001281E8C2684639468ECFF5841CA2D984</vt:lpwstr>
  </property>
  <property fmtid="{D5CDD505-2E9C-101B-9397-08002B2CF9AE}" pid="3" name="BookType">
    <vt:lpwstr>4</vt:lpwstr>
  </property>
</Properties>
</file>